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1"/>
  </p:sldMasterIdLst>
  <p:sldIdLst>
    <p:sldId id="256" r:id="rId2"/>
    <p:sldId id="266" r:id="rId3"/>
    <p:sldId id="268" r:id="rId4"/>
    <p:sldId id="265" r:id="rId5"/>
    <p:sldId id="269" r:id="rId6"/>
    <p:sldId id="267" r:id="rId7"/>
    <p:sldId id="258" r:id="rId8"/>
    <p:sldId id="259" r:id="rId9"/>
    <p:sldId id="260" r:id="rId10"/>
    <p:sldId id="261" r:id="rId11"/>
    <p:sldId id="263" r:id="rId12"/>
    <p:sldId id="264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584"/>
    <p:restoredTop sz="95921"/>
  </p:normalViewPr>
  <p:slideViewPr>
    <p:cSldViewPr snapToGrid="0" snapToObjects="1">
      <p:cViewPr varScale="1">
        <p:scale>
          <a:sx n="115" d="100"/>
          <a:sy n="115" d="100"/>
        </p:scale>
        <p:origin x="3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4" Type="http://schemas.openxmlformats.org/officeDocument/2006/relationships/image" Target="../media/image8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4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4_2">
  <dgm:title val=""/>
  <dgm:desc val=""/>
  <dgm:catLst>
    <dgm:cat type="accent4" pri="14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BA90DF-8B1E-491C-B2DA-98318FAFC4F0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accent4_2" csCatId="accent4" phldr="1"/>
      <dgm:spPr/>
      <dgm:t>
        <a:bodyPr/>
        <a:lstStyle/>
        <a:p>
          <a:endParaRPr lang="en-US"/>
        </a:p>
      </dgm:t>
    </dgm:pt>
    <dgm:pt modelId="{32D5DF12-C617-4F97-926D-7460C201AF2D}">
      <dgm:prSet custT="1"/>
      <dgm:spPr/>
      <dgm:t>
        <a:bodyPr/>
        <a:lstStyle/>
        <a:p>
          <a:pPr>
            <a:defRPr cap="all"/>
          </a:pPr>
          <a:r>
            <a:rPr lang="en-US" sz="1600" dirty="0"/>
            <a:t>How does agent causation work with the problem of interaction? </a:t>
          </a:r>
        </a:p>
      </dgm:t>
    </dgm:pt>
    <dgm:pt modelId="{D8A11874-ED78-4AE5-B31D-20B6C32F6CAC}" type="parTrans" cxnId="{38BB3361-27CA-437F-87C6-1DA50CCD80B0}">
      <dgm:prSet/>
      <dgm:spPr/>
      <dgm:t>
        <a:bodyPr/>
        <a:lstStyle/>
        <a:p>
          <a:endParaRPr lang="en-US"/>
        </a:p>
      </dgm:t>
    </dgm:pt>
    <dgm:pt modelId="{091CD864-45CE-48AE-A39B-DE81F0CBA7F1}" type="sibTrans" cxnId="{38BB3361-27CA-437F-87C6-1DA50CCD80B0}">
      <dgm:prSet/>
      <dgm:spPr/>
      <dgm:t>
        <a:bodyPr/>
        <a:lstStyle/>
        <a:p>
          <a:endParaRPr lang="en-US"/>
        </a:p>
      </dgm:t>
    </dgm:pt>
    <dgm:pt modelId="{DB7F17A4-9E4C-4777-8EFF-7EB8FF51ADF2}">
      <dgm:prSet custT="1"/>
      <dgm:spPr/>
      <dgm:t>
        <a:bodyPr/>
        <a:lstStyle/>
        <a:p>
          <a:pPr>
            <a:defRPr cap="all"/>
          </a:pPr>
          <a:r>
            <a:rPr lang="en-US" sz="1600" dirty="0"/>
            <a:t>how does a nonphysical mind affect and make a physical thing move? Think about robots, isn’t our free choice something that makes us uniquely human?</a:t>
          </a:r>
          <a:endParaRPr lang="en-US" sz="1100" dirty="0"/>
        </a:p>
      </dgm:t>
    </dgm:pt>
    <dgm:pt modelId="{4FD099C9-D117-4531-92B8-CDC38E7A9A8B}" type="parTrans" cxnId="{5493FA33-C119-4461-8627-DD01D9F25A10}">
      <dgm:prSet/>
      <dgm:spPr/>
      <dgm:t>
        <a:bodyPr/>
        <a:lstStyle/>
        <a:p>
          <a:endParaRPr lang="en-US"/>
        </a:p>
      </dgm:t>
    </dgm:pt>
    <dgm:pt modelId="{ABDE1358-7999-4E5B-8347-231562F1BD75}" type="sibTrans" cxnId="{5493FA33-C119-4461-8627-DD01D9F25A10}">
      <dgm:prSet/>
      <dgm:spPr/>
      <dgm:t>
        <a:bodyPr/>
        <a:lstStyle/>
        <a:p>
          <a:endParaRPr lang="en-US"/>
        </a:p>
      </dgm:t>
    </dgm:pt>
    <dgm:pt modelId="{8114C8F1-2DE1-45F2-9A23-0FB5DDC6EDF2}" type="pres">
      <dgm:prSet presAssocID="{40BA90DF-8B1E-491C-B2DA-98318FAFC4F0}" presName="root" presStyleCnt="0">
        <dgm:presLayoutVars>
          <dgm:dir/>
          <dgm:resizeHandles val="exact"/>
        </dgm:presLayoutVars>
      </dgm:prSet>
      <dgm:spPr/>
    </dgm:pt>
    <dgm:pt modelId="{B50D1B59-F9D6-44E2-8A1A-ADEED46E82B4}" type="pres">
      <dgm:prSet presAssocID="{32D5DF12-C617-4F97-926D-7460C201AF2D}" presName="compNode" presStyleCnt="0"/>
      <dgm:spPr/>
    </dgm:pt>
    <dgm:pt modelId="{67E143AF-56B4-45E1-A4F5-979BE260A16B}" type="pres">
      <dgm:prSet presAssocID="{32D5DF12-C617-4F97-926D-7460C201AF2D}" presName="iconBgRect" presStyleLbl="bgShp" presStyleIdx="0" presStyleCnt="2"/>
      <dgm:spPr/>
    </dgm:pt>
    <dgm:pt modelId="{2ECA0792-2ED0-443F-A994-1A2175EFD651}" type="pres">
      <dgm:prSet presAssocID="{32D5DF12-C617-4F97-926D-7460C201AF2D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24BB1E6A-2A07-4DBF-8DC1-940308C06E41}" type="pres">
      <dgm:prSet presAssocID="{32D5DF12-C617-4F97-926D-7460C201AF2D}" presName="spaceRect" presStyleCnt="0"/>
      <dgm:spPr/>
    </dgm:pt>
    <dgm:pt modelId="{4B7AEC65-4417-4222-BEE4-B6B0B05C6680}" type="pres">
      <dgm:prSet presAssocID="{32D5DF12-C617-4F97-926D-7460C201AF2D}" presName="textRect" presStyleLbl="revTx" presStyleIdx="0" presStyleCnt="2" custScaleX="183749" custScaleY="155715">
        <dgm:presLayoutVars>
          <dgm:chMax val="1"/>
          <dgm:chPref val="1"/>
        </dgm:presLayoutVars>
      </dgm:prSet>
      <dgm:spPr/>
    </dgm:pt>
    <dgm:pt modelId="{38ABF6D0-948B-44B7-8018-74FF60E2C6F6}" type="pres">
      <dgm:prSet presAssocID="{091CD864-45CE-48AE-A39B-DE81F0CBA7F1}" presName="sibTrans" presStyleCnt="0"/>
      <dgm:spPr/>
    </dgm:pt>
    <dgm:pt modelId="{95C4B14D-610B-4E21-A8EA-7DCB90F93CD1}" type="pres">
      <dgm:prSet presAssocID="{DB7F17A4-9E4C-4777-8EFF-7EB8FF51ADF2}" presName="compNode" presStyleCnt="0"/>
      <dgm:spPr/>
    </dgm:pt>
    <dgm:pt modelId="{2CCF0587-0E4B-43B5-94FC-C1A5B38F255B}" type="pres">
      <dgm:prSet presAssocID="{DB7F17A4-9E4C-4777-8EFF-7EB8FF51ADF2}" presName="iconBgRect" presStyleLbl="bgShp" presStyleIdx="1" presStyleCnt="2"/>
      <dgm:spPr/>
    </dgm:pt>
    <dgm:pt modelId="{1A845604-1B80-40B2-A348-3AAFD33514D5}" type="pres">
      <dgm:prSet presAssocID="{DB7F17A4-9E4C-4777-8EFF-7EB8FF51ADF2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bot"/>
        </a:ext>
      </dgm:extLst>
    </dgm:pt>
    <dgm:pt modelId="{68BBF411-EE06-49C2-B6A5-9059EA91CF54}" type="pres">
      <dgm:prSet presAssocID="{DB7F17A4-9E4C-4777-8EFF-7EB8FF51ADF2}" presName="spaceRect" presStyleCnt="0"/>
      <dgm:spPr/>
    </dgm:pt>
    <dgm:pt modelId="{5308D1AA-4037-4CF5-B707-736AFE6B96E9}" type="pres">
      <dgm:prSet presAssocID="{DB7F17A4-9E4C-4777-8EFF-7EB8FF51ADF2}" presName="textRect" presStyleLbl="revTx" presStyleIdx="1" presStyleCnt="2" custScaleX="105999" custScaleY="188289">
        <dgm:presLayoutVars>
          <dgm:chMax val="1"/>
          <dgm:chPref val="1"/>
        </dgm:presLayoutVars>
      </dgm:prSet>
      <dgm:spPr/>
    </dgm:pt>
  </dgm:ptLst>
  <dgm:cxnLst>
    <dgm:cxn modelId="{5493FA33-C119-4461-8627-DD01D9F25A10}" srcId="{40BA90DF-8B1E-491C-B2DA-98318FAFC4F0}" destId="{DB7F17A4-9E4C-4777-8EFF-7EB8FF51ADF2}" srcOrd="1" destOrd="0" parTransId="{4FD099C9-D117-4531-92B8-CDC38E7A9A8B}" sibTransId="{ABDE1358-7999-4E5B-8347-231562F1BD75}"/>
    <dgm:cxn modelId="{DCA1355F-D20C-48BB-B18A-0DC3DDAD47F6}" type="presOf" srcId="{32D5DF12-C617-4F97-926D-7460C201AF2D}" destId="{4B7AEC65-4417-4222-BEE4-B6B0B05C6680}" srcOrd="0" destOrd="0" presId="urn:microsoft.com/office/officeart/2018/5/layout/IconCircleLabelList"/>
    <dgm:cxn modelId="{38BB3361-27CA-437F-87C6-1DA50CCD80B0}" srcId="{40BA90DF-8B1E-491C-B2DA-98318FAFC4F0}" destId="{32D5DF12-C617-4F97-926D-7460C201AF2D}" srcOrd="0" destOrd="0" parTransId="{D8A11874-ED78-4AE5-B31D-20B6C32F6CAC}" sibTransId="{091CD864-45CE-48AE-A39B-DE81F0CBA7F1}"/>
    <dgm:cxn modelId="{2951F1B1-573D-4DED-BF30-74EE37954A74}" type="presOf" srcId="{DB7F17A4-9E4C-4777-8EFF-7EB8FF51ADF2}" destId="{5308D1AA-4037-4CF5-B707-736AFE6B96E9}" srcOrd="0" destOrd="0" presId="urn:microsoft.com/office/officeart/2018/5/layout/IconCircleLabelList"/>
    <dgm:cxn modelId="{22C008DE-6FFA-441D-91FE-D35CBA2DEDDB}" type="presOf" srcId="{40BA90DF-8B1E-491C-B2DA-98318FAFC4F0}" destId="{8114C8F1-2DE1-45F2-9A23-0FB5DDC6EDF2}" srcOrd="0" destOrd="0" presId="urn:microsoft.com/office/officeart/2018/5/layout/IconCircleLabelList"/>
    <dgm:cxn modelId="{019EE665-ADA4-45F2-B474-3528F6808759}" type="presParOf" srcId="{8114C8F1-2DE1-45F2-9A23-0FB5DDC6EDF2}" destId="{B50D1B59-F9D6-44E2-8A1A-ADEED46E82B4}" srcOrd="0" destOrd="0" presId="urn:microsoft.com/office/officeart/2018/5/layout/IconCircleLabelList"/>
    <dgm:cxn modelId="{D2EF95E1-51FC-4CE8-9A8D-EDA8994AA263}" type="presParOf" srcId="{B50D1B59-F9D6-44E2-8A1A-ADEED46E82B4}" destId="{67E143AF-56B4-45E1-A4F5-979BE260A16B}" srcOrd="0" destOrd="0" presId="urn:microsoft.com/office/officeart/2018/5/layout/IconCircleLabelList"/>
    <dgm:cxn modelId="{84B4BD29-ED46-448B-BDBF-2D60DC110ACC}" type="presParOf" srcId="{B50D1B59-F9D6-44E2-8A1A-ADEED46E82B4}" destId="{2ECA0792-2ED0-443F-A994-1A2175EFD651}" srcOrd="1" destOrd="0" presId="urn:microsoft.com/office/officeart/2018/5/layout/IconCircleLabelList"/>
    <dgm:cxn modelId="{ED14B5C0-A699-4A5D-B89C-1F26E31EB391}" type="presParOf" srcId="{B50D1B59-F9D6-44E2-8A1A-ADEED46E82B4}" destId="{24BB1E6A-2A07-4DBF-8DC1-940308C06E41}" srcOrd="2" destOrd="0" presId="urn:microsoft.com/office/officeart/2018/5/layout/IconCircleLabelList"/>
    <dgm:cxn modelId="{D95A0E6B-6B7E-4CB0-9B85-86D4C78B5A14}" type="presParOf" srcId="{B50D1B59-F9D6-44E2-8A1A-ADEED46E82B4}" destId="{4B7AEC65-4417-4222-BEE4-B6B0B05C6680}" srcOrd="3" destOrd="0" presId="urn:microsoft.com/office/officeart/2018/5/layout/IconCircleLabelList"/>
    <dgm:cxn modelId="{F5E5A0CD-4FFA-4E0B-A91E-A6C89625968E}" type="presParOf" srcId="{8114C8F1-2DE1-45F2-9A23-0FB5DDC6EDF2}" destId="{38ABF6D0-948B-44B7-8018-74FF60E2C6F6}" srcOrd="1" destOrd="0" presId="urn:microsoft.com/office/officeart/2018/5/layout/IconCircleLabelList"/>
    <dgm:cxn modelId="{B4748519-EFE9-4162-89BC-576B47B05C4A}" type="presParOf" srcId="{8114C8F1-2DE1-45F2-9A23-0FB5DDC6EDF2}" destId="{95C4B14D-610B-4E21-A8EA-7DCB90F93CD1}" srcOrd="2" destOrd="0" presId="urn:microsoft.com/office/officeart/2018/5/layout/IconCircleLabelList"/>
    <dgm:cxn modelId="{A4E6756F-362D-46B9-AE4C-D22E51317C78}" type="presParOf" srcId="{95C4B14D-610B-4E21-A8EA-7DCB90F93CD1}" destId="{2CCF0587-0E4B-43B5-94FC-C1A5B38F255B}" srcOrd="0" destOrd="0" presId="urn:microsoft.com/office/officeart/2018/5/layout/IconCircleLabelList"/>
    <dgm:cxn modelId="{A78ECE1E-17C8-49BF-9F1F-4E1B388AA36B}" type="presParOf" srcId="{95C4B14D-610B-4E21-A8EA-7DCB90F93CD1}" destId="{1A845604-1B80-40B2-A348-3AAFD33514D5}" srcOrd="1" destOrd="0" presId="urn:microsoft.com/office/officeart/2018/5/layout/IconCircleLabelList"/>
    <dgm:cxn modelId="{A4757E72-5672-4548-854C-231EF5C58819}" type="presParOf" srcId="{95C4B14D-610B-4E21-A8EA-7DCB90F93CD1}" destId="{68BBF411-EE06-49C2-B6A5-9059EA91CF54}" srcOrd="2" destOrd="0" presId="urn:microsoft.com/office/officeart/2018/5/layout/IconCircleLabelList"/>
    <dgm:cxn modelId="{A836750E-3CE9-4D54-8463-57EC26FFF2FB}" type="presParOf" srcId="{95C4B14D-610B-4E21-A8EA-7DCB90F93CD1}" destId="{5308D1AA-4037-4CF5-B707-736AFE6B96E9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E143AF-56B4-45E1-A4F5-979BE260A16B}">
      <dsp:nvSpPr>
        <dsp:cNvPr id="0" name=""/>
        <dsp:cNvSpPr/>
      </dsp:nvSpPr>
      <dsp:spPr>
        <a:xfrm>
          <a:off x="2775017" y="678870"/>
          <a:ext cx="2196000" cy="2196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CA0792-2ED0-443F-A994-1A2175EFD651}">
      <dsp:nvSpPr>
        <dsp:cNvPr id="0" name=""/>
        <dsp:cNvSpPr/>
      </dsp:nvSpPr>
      <dsp:spPr>
        <a:xfrm>
          <a:off x="3243017" y="1146870"/>
          <a:ext cx="1260000" cy="126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7AEC65-4417-4222-BEE4-B6B0B05C6680}">
      <dsp:nvSpPr>
        <dsp:cNvPr id="0" name=""/>
        <dsp:cNvSpPr/>
      </dsp:nvSpPr>
      <dsp:spPr>
        <a:xfrm>
          <a:off x="565535" y="3258009"/>
          <a:ext cx="6614964" cy="16817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 dirty="0"/>
            <a:t>How does agent causation work with the problem of interaction? </a:t>
          </a:r>
        </a:p>
      </dsp:txBody>
      <dsp:txXfrm>
        <a:off x="565535" y="3258009"/>
        <a:ext cx="6614964" cy="1681722"/>
      </dsp:txXfrm>
    </dsp:sp>
    <dsp:sp modelId="{2CCF0587-0E4B-43B5-94FC-C1A5B38F255B}">
      <dsp:nvSpPr>
        <dsp:cNvPr id="0" name=""/>
        <dsp:cNvSpPr/>
      </dsp:nvSpPr>
      <dsp:spPr>
        <a:xfrm>
          <a:off x="8620481" y="590920"/>
          <a:ext cx="2196000" cy="2196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845604-1B80-40B2-A348-3AAFD33514D5}">
      <dsp:nvSpPr>
        <dsp:cNvPr id="0" name=""/>
        <dsp:cNvSpPr/>
      </dsp:nvSpPr>
      <dsp:spPr>
        <a:xfrm>
          <a:off x="9088481" y="1058920"/>
          <a:ext cx="1260000" cy="126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08D1AA-4037-4CF5-B707-736AFE6B96E9}">
      <dsp:nvSpPr>
        <dsp:cNvPr id="0" name=""/>
        <dsp:cNvSpPr/>
      </dsp:nvSpPr>
      <dsp:spPr>
        <a:xfrm>
          <a:off x="7810499" y="2994160"/>
          <a:ext cx="3815964" cy="20335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 dirty="0"/>
            <a:t>how does a nonphysical mind affect and make a physical thing move? Think about robots, isn’t our free choice something that makes us uniquely human?</a:t>
          </a:r>
          <a:endParaRPr lang="en-US" sz="1100" kern="1200" dirty="0"/>
        </a:p>
      </dsp:txBody>
      <dsp:txXfrm>
        <a:off x="7810499" y="2994160"/>
        <a:ext cx="3815964" cy="20335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3/8/21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1478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3/8/21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91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3/8/21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5186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3/8/21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924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3/8/21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736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3/8/21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530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3/8/21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462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3/8/21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593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87DE6118-2437-4B30-8E3C-4D2BE6020583}" type="datetimeFigureOut">
              <a:rPr lang="en-US" smtClean="0"/>
              <a:pPr/>
              <a:t>3/8/21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853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3/8/21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27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3/8/21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708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3/8/21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977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vCGtkDzELAI-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hyperlink" Target="https://www.youtube.com/watch?v=n0tLRO8_qRI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jX-KBPmgg4" TargetMode="External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OjCt-L0Ph5o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youtube.com/watch?v=KqJJXXAhciU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ith his hand on his face&#10;&#10;Description automatically generated with medium confidence">
            <a:extLst>
              <a:ext uri="{FF2B5EF4-FFF2-40B4-BE49-F238E27FC236}">
                <a16:creationId xmlns:a16="http://schemas.microsoft.com/office/drawing/2014/main" id="{A34AC09E-7ECD-1E4B-AF75-B2128EE3E5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F87276-B913-C04D-ABE4-F3D53329C0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noFill/>
          <a:ln w="38100" cap="sq">
            <a:solidFill>
              <a:schemeClr val="tx1"/>
            </a:solidFill>
            <a:miter lim="800000"/>
          </a:ln>
        </p:spPr>
        <p:txBody>
          <a:bodyPr anchor="ctr">
            <a:normAutofit/>
          </a:bodyPr>
          <a:lstStyle/>
          <a:p>
            <a:r>
              <a:rPr lang="en-US">
                <a:solidFill>
                  <a:schemeClr val="tx1"/>
                </a:solidFill>
              </a:rPr>
              <a:t>Are we free?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515C03-79D4-4F4A-AC26-AFC0D13D34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/>
                </a:solidFill>
              </a:rPr>
              <a:t>Jessica Castellani October 12th, 2020</a:t>
            </a:r>
          </a:p>
        </p:txBody>
      </p:sp>
    </p:spTree>
    <p:extLst>
      <p:ext uri="{BB962C8B-B14F-4D97-AF65-F5344CB8AC3E}">
        <p14:creationId xmlns:p14="http://schemas.microsoft.com/office/powerpoint/2010/main" val="4063097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1626395D-70DA-3B41-B197-BD2F493DFE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086114"/>
            <a:ext cx="10905066" cy="4685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778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A89921-1164-45C1-A0BD-D886ED81D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1D10BB-9AE8-4E9F-9216-28410D42EC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313" y="321731"/>
            <a:ext cx="3208079" cy="367484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sign on a pole&#10;&#10;Description automatically generated">
            <a:extLst>
              <a:ext uri="{FF2B5EF4-FFF2-40B4-BE49-F238E27FC236}">
                <a16:creationId xmlns:a16="http://schemas.microsoft.com/office/drawing/2014/main" id="{FC6E8530-A886-BB49-B8E8-23D593D1B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172" y="1200781"/>
            <a:ext cx="2880360" cy="191674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EA0A723-767F-431F-AD54-8BF0BBFDD2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64322" y="321731"/>
            <a:ext cx="2111317" cy="2065869"/>
          </a:xfrm>
          <a:prstGeom prst="rect">
            <a:avLst/>
          </a:prstGeom>
          <a:solidFill>
            <a:srgbClr val="FFFFFF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0D227EF-9CD8-446C-B588-658A93092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83" y="4157447"/>
            <a:ext cx="3206709" cy="2378820"/>
          </a:xfrm>
          <a:prstGeom prst="rect">
            <a:avLst/>
          </a:prstGeom>
          <a:solidFill>
            <a:schemeClr val="accent2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6CBDC65-9EA1-469B-A825-5AF7F31A2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64322" y="2548467"/>
            <a:ext cx="2111317" cy="287261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876D30-5724-8748-A8A8-3F4D27C286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824" r="1" b="3885"/>
          <a:stretch/>
        </p:blipFill>
        <p:spPr>
          <a:xfrm>
            <a:off x="3856825" y="2713760"/>
            <a:ext cx="1726311" cy="254203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963EE-837D-F440-8128-18678D6AAD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8122" y="2475145"/>
            <a:ext cx="4793757" cy="3409259"/>
          </a:xfrm>
        </p:spPr>
        <p:txBody>
          <a:bodyPr>
            <a:normAutofit/>
          </a:bodyPr>
          <a:lstStyle/>
          <a:p>
            <a:r>
              <a:rPr lang="en-US" dirty="0">
                <a:hlinkClick r:id="rId4"/>
              </a:rPr>
              <a:t>https://www.youtube.com/watch?v=vCGtkDzELAI-</a:t>
            </a:r>
            <a:r>
              <a:rPr lang="en-US" dirty="0"/>
              <a:t> Oedipus Rex and Determinism </a:t>
            </a:r>
          </a:p>
        </p:txBody>
      </p:sp>
    </p:spTree>
    <p:extLst>
      <p:ext uri="{BB962C8B-B14F-4D97-AF65-F5344CB8AC3E}">
        <p14:creationId xmlns:p14="http://schemas.microsoft.com/office/powerpoint/2010/main" val="4259163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0053068-C473-4160-8A5F-4046F0065F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9315493"/>
              </p:ext>
            </p:extLst>
          </p:nvPr>
        </p:nvGraphicFramePr>
        <p:xfrm>
          <a:off x="0" y="738131"/>
          <a:ext cx="12191999" cy="5618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77612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1A9B3B-B107-D447-BBF0-EBB88375D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746" y="501805"/>
            <a:ext cx="3827464" cy="555186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hlinkClick r:id="rId2"/>
              </a:rPr>
              <a:t>https://www.youtube.com/watch?v=n0tLRO8_qRI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/>
              <a:t>“I believe that every particle of dust that dances in the sunbeam does not move an atom more or less than God wishes” ― </a:t>
            </a:r>
            <a:r>
              <a:rPr lang="en-US" b="1" dirty="0"/>
              <a:t>Charles Spurgeon</a:t>
            </a:r>
            <a:endParaRPr lang="en-US" dirty="0"/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EFDF12-87B2-2945-81B7-ECC8B98676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7763" y="1400704"/>
            <a:ext cx="6250769" cy="389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28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AD7C5BE-418C-4A44-91BF-28E411F75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120" y="1559052"/>
            <a:ext cx="10271760" cy="4347972"/>
          </a:xfrm>
          <a:prstGeom prst="rect">
            <a:avLst/>
          </a:prstGeom>
          <a:solidFill>
            <a:srgbClr val="FFFFFF"/>
          </a:solidFill>
          <a:ln w="317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EC5379-CC5D-864F-98EB-438E20B07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5" y="256032"/>
            <a:ext cx="7729728" cy="1188720"/>
          </a:xfrm>
          <a:ln>
            <a:solidFill>
              <a:srgbClr val="404040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dirty="0"/>
              <a:t>Born this way?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37807C-5694-D94A-9EBD-86261F3106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4560" y="1827037"/>
            <a:ext cx="6222877" cy="29306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5226157-2915-4145-8C08-23645E6E0608}"/>
              </a:ext>
            </a:extLst>
          </p:cNvPr>
          <p:cNvSpPr txBox="1"/>
          <p:nvPr/>
        </p:nvSpPr>
        <p:spPr>
          <a:xfrm>
            <a:off x="3723702" y="5025674"/>
            <a:ext cx="68635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https://www.youtube.com/watch?v=RjX-KBPmgg4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378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81AB8-C6F2-0C49-981B-EFE6AA8A05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882" y="389744"/>
            <a:ext cx="4314300" cy="551150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/>
              <a:t>We will see next week that Locke states that you cannot punish a person for something they don’t remember doing.  This is because they weren’t in their right mind. </a:t>
            </a:r>
          </a:p>
          <a:p>
            <a:pPr>
              <a:lnSpc>
                <a:spcPct val="90000"/>
              </a:lnSpc>
            </a:pPr>
            <a:r>
              <a:rPr lang="en-US"/>
              <a:t>Think about the insanity defense. </a:t>
            </a:r>
          </a:p>
          <a:p>
            <a:pPr>
              <a:lnSpc>
                <a:spcPct val="90000"/>
              </a:lnSpc>
            </a:pPr>
            <a:r>
              <a:rPr lang="en-US"/>
              <a:t>Were they free to make the right choice?</a:t>
            </a:r>
          </a:p>
          <a:p>
            <a:pPr marL="0" indent="0">
              <a:lnSpc>
                <a:spcPct val="90000"/>
              </a:lnSpc>
              <a:buNone/>
            </a:pPr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515FC82-3453-4CBE-8895-4CCFF33952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4182" y="964692"/>
            <a:ext cx="6885432" cy="4936558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5FD847B-65C0-4027-8DFC-70CB42451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7802" y="1128683"/>
            <a:ext cx="6558192" cy="46085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8866A8B-C7C4-FC41-B18C-4C8796C2BE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9533" y="1293275"/>
            <a:ext cx="5234730" cy="4279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441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945303E-A341-B24E-A326-69D4D9231E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733" y="3377509"/>
            <a:ext cx="4671595" cy="220007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CD3F51F-E0F2-41F0-9EAD-111C87DFF5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5061" y="-2"/>
            <a:ext cx="6876939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49F3E4C-4F68-5748-AC48-1579E13C2E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733" y="855697"/>
            <a:ext cx="4671595" cy="220007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AC125-ABAE-2C4D-9E32-A8A26B7B0B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734519"/>
            <a:ext cx="5309523" cy="51667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Some basic problems of free will comes down to moral responsibility. </a:t>
            </a:r>
          </a:p>
          <a:p>
            <a:r>
              <a:rPr lang="en-US" dirty="0">
                <a:solidFill>
                  <a:srgbClr val="FFFFFF"/>
                </a:solidFill>
              </a:rPr>
              <a:t>We think of people as morally responsible for what they do because they choose to do it freely. </a:t>
            </a:r>
          </a:p>
          <a:p>
            <a:r>
              <a:rPr lang="en-US" dirty="0">
                <a:solidFill>
                  <a:srgbClr val="FFFFFF"/>
                </a:solidFill>
              </a:rPr>
              <a:t>We don’t blame them for what they are forced to do, if they had no choice. </a:t>
            </a:r>
          </a:p>
        </p:txBody>
      </p:sp>
    </p:spTree>
    <p:extLst>
      <p:ext uri="{BB962C8B-B14F-4D97-AF65-F5344CB8AC3E}">
        <p14:creationId xmlns:p14="http://schemas.microsoft.com/office/powerpoint/2010/main" val="602792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3322A9-D0AF-B247-9DC3-4BB993DD3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en-US" sz="1500" dirty="0">
              <a:solidFill>
                <a:srgbClr val="404040"/>
              </a:solidFill>
            </a:endParaRPr>
          </a:p>
          <a:p>
            <a:pPr>
              <a:lnSpc>
                <a:spcPct val="90000"/>
              </a:lnSpc>
            </a:pPr>
            <a:endParaRPr lang="en-US" sz="1500" dirty="0">
              <a:solidFill>
                <a:srgbClr val="404040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1500" dirty="0">
                <a:solidFill>
                  <a:srgbClr val="404040"/>
                </a:solidFill>
              </a:rPr>
              <a:t>With science it is becoming easier to see ourselves as causally determined. Whether it be biological, or physiochemical, neurological. </a:t>
            </a:r>
          </a:p>
          <a:p>
            <a:pPr>
              <a:lnSpc>
                <a:spcPct val="90000"/>
              </a:lnSpc>
            </a:pPr>
            <a:r>
              <a:rPr lang="en-US" sz="1500" dirty="0">
                <a:solidFill>
                  <a:srgbClr val="404040"/>
                </a:solidFill>
              </a:rPr>
              <a:t>If there were a creature that with superior intelligence, maybe aliens, that knew everything about us could they tell our every move? </a:t>
            </a:r>
          </a:p>
          <a:p>
            <a:pPr marL="0" indent="0">
              <a:lnSpc>
                <a:spcPct val="90000"/>
              </a:lnSpc>
              <a:buNone/>
            </a:pPr>
            <a:endParaRPr lang="en-US" sz="1500" dirty="0">
              <a:solidFill>
                <a:srgbClr val="404040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1500" dirty="0">
                <a:solidFill>
                  <a:srgbClr val="404040"/>
                </a:solidFill>
                <a:hlinkClick r:id="rId2"/>
              </a:rPr>
              <a:t>https://www.youtube.com/watch?v=OjCt-L0Ph5o</a:t>
            </a:r>
            <a:r>
              <a:rPr lang="en-US" sz="1500" dirty="0">
                <a:solidFill>
                  <a:srgbClr val="404040"/>
                </a:solidFill>
              </a:rPr>
              <a:t> – </a:t>
            </a:r>
            <a:r>
              <a:rPr lang="en-US" sz="1500" dirty="0" err="1">
                <a:solidFill>
                  <a:srgbClr val="404040"/>
                </a:solidFill>
              </a:rPr>
              <a:t>Libet</a:t>
            </a:r>
            <a:r>
              <a:rPr lang="en-US" sz="1500" dirty="0">
                <a:solidFill>
                  <a:srgbClr val="404040"/>
                </a:solidFill>
              </a:rPr>
              <a:t> Free Will</a:t>
            </a:r>
          </a:p>
          <a:p>
            <a:pPr>
              <a:lnSpc>
                <a:spcPct val="90000"/>
              </a:lnSpc>
            </a:pPr>
            <a:endParaRPr lang="en-US" sz="1500" dirty="0">
              <a:solidFill>
                <a:srgbClr val="40404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500" dirty="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092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97927-B089-544D-92A3-135D33ED0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646771"/>
            <a:ext cx="9601200" cy="522062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This is Pierre Simon de Laplace’s argument. </a:t>
            </a:r>
          </a:p>
          <a:p>
            <a:pPr marL="0" indent="0">
              <a:buNone/>
            </a:pPr>
            <a:r>
              <a:rPr lang="en-US" dirty="0"/>
              <a:t>He ask’s how we can be apart of such a universal system that is subject to laws of nature, yet we are not? </a:t>
            </a:r>
          </a:p>
          <a:p>
            <a:pPr marL="0" indent="0">
              <a:buNone/>
            </a:pPr>
            <a:r>
              <a:rPr lang="en-US" dirty="0"/>
              <a:t>“All events, even those which because of their small scale do not appear to keep to the great laws of nature, are just as necessary a result of those laws as are the revolutions around the sun.” pg. 319</a:t>
            </a:r>
          </a:p>
          <a:p>
            <a:pPr marL="0" indent="0">
              <a:buNone/>
            </a:pPr>
            <a:r>
              <a:rPr lang="en-US" dirty="0"/>
              <a:t>It is because we are ignorant of all these causes that we attribute them to will, or final causes (an end state or goal) “I went to school because I want a degree” </a:t>
            </a:r>
          </a:p>
          <a:p>
            <a:pPr marL="0" indent="0">
              <a:buNone/>
            </a:pPr>
            <a:r>
              <a:rPr lang="en-US" dirty="0"/>
              <a:t>Or up to chance if it seems to happen regularly or in some disorderly way.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This is because, he says,  </a:t>
            </a:r>
            <a:r>
              <a:rPr lang="en-US" i="1" dirty="0"/>
              <a:t>the principle of sufficient reason, </a:t>
            </a:r>
            <a:r>
              <a:rPr lang="en-US" dirty="0"/>
              <a:t>Nothing is without reason, or cause.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1672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2F1A4-EAD2-5F42-B831-B97B7C77B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824" y="685800"/>
            <a:ext cx="6176776" cy="1485900"/>
          </a:xfrm>
        </p:spPr>
        <p:txBody>
          <a:bodyPr>
            <a:normAutofit/>
          </a:bodyPr>
          <a:lstStyle/>
          <a:p>
            <a:r>
              <a:rPr lang="en-US" dirty="0"/>
              <a:t>The Buddhist perspective of Free Will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0CA77-CE62-1A4C-9226-3B10D84583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0824" y="2286000"/>
            <a:ext cx="6176776" cy="3581400"/>
          </a:xfrm>
        </p:spPr>
        <p:txBody>
          <a:bodyPr>
            <a:normAutofit/>
          </a:bodyPr>
          <a:lstStyle/>
          <a:p>
            <a:r>
              <a:rPr lang="en-US" dirty="0">
                <a:hlinkClick r:id="rId2"/>
              </a:rPr>
              <a:t>https://www.youtube.com/watch?v=KqJJXXAhciU</a:t>
            </a:r>
            <a:endParaRPr lang="en-US" dirty="0"/>
          </a:p>
          <a:p>
            <a:r>
              <a:rPr lang="en-US" dirty="0"/>
              <a:t>Alan B. Wallace- American Author and Expert in Tibetan Buddhism </a:t>
            </a:r>
          </a:p>
        </p:txBody>
      </p:sp>
      <p:pic>
        <p:nvPicPr>
          <p:cNvPr id="5" name="Picture 4" descr="A close up&#10;&#10;Description automatically generated">
            <a:extLst>
              <a:ext uri="{FF2B5EF4-FFF2-40B4-BE49-F238E27FC236}">
                <a16:creationId xmlns:a16="http://schemas.microsoft.com/office/drawing/2014/main" id="{A6F6C779-64A6-BB46-87B9-2D5585AA94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842" r="18385"/>
          <a:stretch/>
        </p:blipFill>
        <p:spPr>
          <a:xfrm>
            <a:off x="-1" y="10"/>
            <a:ext cx="4373546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3745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E4840A-2A80-4840-A396-5905C76B8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747132"/>
            <a:ext cx="9601200" cy="5120268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Are we free? Please say so on your note card.</a:t>
            </a:r>
          </a:p>
        </p:txBody>
      </p:sp>
    </p:spTree>
    <p:extLst>
      <p:ext uri="{BB962C8B-B14F-4D97-AF65-F5344CB8AC3E}">
        <p14:creationId xmlns:p14="http://schemas.microsoft.com/office/powerpoint/2010/main" val="1254810968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{8114CDDD-6995-D343-8D66-B7A53DED8763}tf10001120</Template>
  <TotalTime>145</TotalTime>
  <Words>480</Words>
  <Application>Microsoft Macintosh PowerPoint</Application>
  <PresentationFormat>Widescreen</PresentationFormat>
  <Paragraphs>38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Gill Sans MT</vt:lpstr>
      <vt:lpstr>Parcel</vt:lpstr>
      <vt:lpstr>Are we free?</vt:lpstr>
      <vt:lpstr>PowerPoint Presentation</vt:lpstr>
      <vt:lpstr>PowerPoint Presentation</vt:lpstr>
      <vt:lpstr>PowerPoint Presentation</vt:lpstr>
      <vt:lpstr>PowerPoint Presentation</vt:lpstr>
      <vt:lpstr>Born this way? </vt:lpstr>
      <vt:lpstr>PowerPoint Presentation</vt:lpstr>
      <vt:lpstr>PowerPoint Presentation</vt:lpstr>
      <vt:lpstr>PowerPoint Presentation</vt:lpstr>
      <vt:lpstr>PowerPoint Presentation</vt:lpstr>
      <vt:lpstr>The Buddhist perspective of Free Will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Are we free?</dc:title>
  <dc:creator>Castellani, Jessica Lynn</dc:creator>
  <cp:lastModifiedBy>Castellani, Jessica Lynn</cp:lastModifiedBy>
  <cp:revision>10</cp:revision>
  <dcterms:created xsi:type="dcterms:W3CDTF">2020-10-12T15:59:49Z</dcterms:created>
  <dcterms:modified xsi:type="dcterms:W3CDTF">2021-03-08T21:53:21Z</dcterms:modified>
</cp:coreProperties>
</file>